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356" r:id="rId5"/>
    <p:sldId id="357" r:id="rId6"/>
    <p:sldId id="358" r:id="rId7"/>
    <p:sldId id="359" r:id="rId8"/>
    <p:sldId id="360" r:id="rId9"/>
    <p:sldId id="361" r:id="rId10"/>
    <p:sldId id="368" r:id="rId11"/>
    <p:sldId id="369" r:id="rId12"/>
    <p:sldId id="370" r:id="rId13"/>
    <p:sldId id="371" r:id="rId14"/>
    <p:sldId id="372" r:id="rId15"/>
    <p:sldId id="261" r:id="rId16"/>
    <p:sldId id="381" r:id="rId17"/>
    <p:sldId id="265" r:id="rId18"/>
    <p:sldId id="382" r:id="rId19"/>
    <p:sldId id="373" r:id="rId20"/>
    <p:sldId id="374" r:id="rId21"/>
    <p:sldId id="383" r:id="rId22"/>
    <p:sldId id="262" r:id="rId23"/>
    <p:sldId id="271" r:id="rId24"/>
    <p:sldId id="384" r:id="rId25"/>
    <p:sldId id="375" r:id="rId26"/>
    <p:sldId id="376" r:id="rId27"/>
    <p:sldId id="377" r:id="rId28"/>
    <p:sldId id="270" r:id="rId29"/>
    <p:sldId id="385" r:id="rId30"/>
    <p:sldId id="378" r:id="rId31"/>
    <p:sldId id="269" r:id="rId32"/>
    <p:sldId id="379" r:id="rId33"/>
    <p:sldId id="380" r:id="rId34"/>
    <p:sldId id="260" r:id="rId35"/>
    <p:sldId id="386" r:id="rId36"/>
    <p:sldId id="387" r:id="rId37"/>
    <p:sldId id="348" r:id="rId38"/>
    <p:sldId id="344" r:id="rId39"/>
    <p:sldId id="342" r:id="rId40"/>
    <p:sldId id="388" r:id="rId41"/>
    <p:sldId id="389" r:id="rId42"/>
    <p:sldId id="390" r:id="rId43"/>
    <p:sldId id="353" r:id="rId44"/>
    <p:sldId id="354" r:id="rId45"/>
    <p:sldId id="355" r:id="rId46"/>
    <p:sldId id="391" r:id="rId47"/>
    <p:sldId id="396" r:id="rId48"/>
    <p:sldId id="397" r:id="rId49"/>
    <p:sldId id="398" r:id="rId50"/>
    <p:sldId id="392" r:id="rId51"/>
    <p:sldId id="394" r:id="rId52"/>
    <p:sldId id="395" r:id="rId53"/>
    <p:sldId id="393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FE0AD-0189-40AB-B0DA-FD0A2B14F8A3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D4CC9-99CE-4893-88A8-118626C50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3" marR="0" lvl="0" indent="-169863" algn="l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Пластины разного размера.</a:t>
            </a:r>
          </a:p>
          <a:p>
            <a:pPr marL="169863" marR="0" lvl="0" indent="-169863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Размер пластины определяется так же, как и у кирпича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3" marR="0" lvl="0" indent="-169863" algn="l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Балки разного размера.</a:t>
            </a:r>
          </a:p>
          <a:p>
            <a:pPr marL="169863" marR="0" lvl="0" indent="-169863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Размер балки определяется так же, как и у кирпича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3" marR="0" lvl="0" indent="-169863" algn="l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Балки разного размера.</a:t>
            </a:r>
          </a:p>
          <a:p>
            <a:pPr marL="169863" marR="0" lvl="0" indent="-169863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Размер балки определяется так же, как и у кирпича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3" marR="0" lvl="0" indent="-169863" algn="l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оси различной длины (2,3,4,5,6,8,10,12-кнопочные, 3-кнопочная со втулкой).</a:t>
            </a:r>
          </a:p>
          <a:p>
            <a:pPr marL="169863" marR="0" lvl="0" indent="-169863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Чтобы узнать длину оси, необходимо приложить ее к самой длинной балке и посчитать количество кнопок, сколько она занимает.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3" marR="0" lvl="0" indent="-169863" algn="l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зубчАтые колеса различного размера (8-зубые, 24-зубые, 40-зубые).</a:t>
            </a:r>
          </a:p>
          <a:p>
            <a:pPr marL="169863" marR="0" lvl="0" indent="-169863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больших зубчАтых колесах написано количество зубьев.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3" marR="0" lvl="0" indent="-169863" algn="l" rtl="0">
              <a:spcBef>
                <a:spcPts val="0"/>
              </a:spcBef>
              <a:buClr>
                <a:srgbClr val="000000"/>
              </a:buClr>
              <a:buSzPct val="61538"/>
              <a:buFont typeface="Arial"/>
              <a:buChar char="●"/>
            </a:pPr>
            <a:r>
              <a:rPr lang="ru-RU" sz="1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колесные диски и шины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Соединительные элементы: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различные штифты для крепления балок с другими деталями;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блоки и втулки для осей;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фиксаторы и захваты для комбинированных креплений.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наборе имеются детали лего разных видов: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Char char="●"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Кирпичи разного размера.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поверхности кирпича находятся кнопки.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Чтобы узнать размер кирпича, нужно посчитать количество кнопок в ширину и в длину.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Итак, желтый кирпич будем теперь правильно называть «Кирпич 2 на 2»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3D83C-1E1B-4534-B5B5-4B9D13500F6B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E99E-B426-412D-9D9C-A46C0FEC6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0571-D2F0-47B6-8136-6553DABBC562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5614D-11A6-44AC-9F50-D642FFFCD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0A8F-E4E2-4DA2-83FD-79B5FF2DF1D7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C45F-A2AF-4B64-8321-7432D2F09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B03D-2BA6-4D57-9A1C-CC7023F4C0B0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1567-A16A-43B4-9860-1CAFB0EE8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D2E7-BFA5-4691-A957-6E63AAE858D4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4D73-ABC0-469E-B2AA-F1637BAC2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96A7-CF1B-481A-96B8-CE4656421C81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B7D8-CF30-4E5F-B210-4EFF47E5E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005E-1E1E-4566-9803-206DD8E1D209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BF8B-65B5-4BA6-BEF8-A87500F75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9797-E4FF-4562-B752-A72E7CD2CD7E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A324-004F-4206-A508-CF9AFF7D9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8647-4FFB-447E-9293-08FCC36A5960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F582-4916-4402-ADAD-1BDCAE0F2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FD38-028F-45B8-ADD3-2441590CF0EE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8DCF-5F08-4E8E-B171-7F036EB8E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C206-6D09-4305-BFEF-58A5F997D8D4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9E20-4AB6-41B2-97B0-790B36883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C064-CCCC-4415-8368-85DCEB7CBD1D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ADE70-9678-48F3-852D-5D30249DE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3C2A0F-586B-4A83-8856-FAA7F98D6250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EFD65A-2C9D-44A9-BB3F-B27702667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o.sch67.ru/Constructor/parts/9797/images/3710.png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hyperlink" Target="http://www.lego.sch67.ru/Constructor/parts/9797/images/3004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o.sch67.ru/Constructor/parts/9797/images/3023.png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://www.lego.sch67.ru/Constructor/parts/9797/images/3003.png" TargetMode="Externa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o.sch67.ru/Constructor/parts/9797/images/3710.png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hyperlink" Target="http://www.lego.sch67.ru/Constructor/parts/9797/images/3004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o.sch67.ru/Constructor/parts/9797/images/3023.png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://www.lego.sch67.ru/Constructor/parts/9797/images/3003.png" TargetMode="Externa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hyperlink" Target="http://www.lego.sch67.ru/Constructor/parts/9797/images/3709b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o.sch67.ru/Constructor/parts/9797/images/3738.png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://www.lego.sch67.ru/Constructor/parts/9797/images/32001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hyperlink" Target="http://www.lego.sch67.ru/Constructor/parts/9797/images/3709b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o.sch67.ru/Constructor/parts/9797/images/3738.png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://www.lego.sch67.ru/Constructor/parts/9797/images/32001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hyperlink" Target="http://www.lego.sch67.ru/Constructor/parts/9797/images/32278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o.sch67.ru/Constructor/parts/9797/images/32523.png" TargetMode="External"/><Relationship Id="rId5" Type="http://schemas.openxmlformats.org/officeDocument/2006/relationships/image" Target="../media/image46.png"/><Relationship Id="rId4" Type="http://schemas.openxmlformats.org/officeDocument/2006/relationships/hyperlink" Target="http://www.lego.sch67.ru/Constructor/parts/9797/images/3703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hyperlink" Target="http://www.lego.sch67.ru/Constructor/parts/9797/images/32278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o.sch67.ru/Constructor/parts/9797/images/32523.png" TargetMode="External"/><Relationship Id="rId5" Type="http://schemas.openxmlformats.org/officeDocument/2006/relationships/image" Target="../media/image46.png"/><Relationship Id="rId4" Type="http://schemas.openxmlformats.org/officeDocument/2006/relationships/hyperlink" Target="http://www.lego.sch67.ru/Constructor/parts/9797/images/3703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lego.sch67.ru/Constructor/parts/9797/images/32526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lego.sch67.ru/Constructor/parts/9797/images/32526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o.sch67.ru/Constructor/parts/9797/images/4185.png" TargetMode="External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hyperlink" Target="http://www.lego.sch67.ru/Constructor/parts/9797/images/3707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o.sch67.ru/Constructor/parts/9797/images/x90.png" TargetMode="External"/><Relationship Id="rId5" Type="http://schemas.openxmlformats.org/officeDocument/2006/relationships/image" Target="../media/image69.png"/><Relationship Id="rId4" Type="http://schemas.openxmlformats.org/officeDocument/2006/relationships/hyperlink" Target="http://www.lego.sch67.ru/Constructor/parts/9797/images/3649.png" TargetMode="External"/><Relationship Id="rId9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o.sch67.ru/Constructor/parts/9797/images/4185.png" TargetMode="External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hyperlink" Target="http://www.lego.sch67.ru/Constructor/parts/9797/images/3707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o.sch67.ru/Constructor/parts/9797/images/x90.png" TargetMode="External"/><Relationship Id="rId5" Type="http://schemas.openxmlformats.org/officeDocument/2006/relationships/image" Target="../media/image69.png"/><Relationship Id="rId4" Type="http://schemas.openxmlformats.org/officeDocument/2006/relationships/hyperlink" Target="http://www.lego.sch67.ru/Constructor/parts/9797/images/3649.png" TargetMode="External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://www.lego.sch67.ru/Constructor/parts/9797/images/32054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hyperlink" Target="http://www.lego.sch67.ru/Constructor/parts/9797/images/3749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1%85%D0%B0%D0%BD%D0%B8%D1%87%D0%B5%D1%81%D0%BA%D0%B0%D1%8F_%D0%BF%D0%B5%D1%80%D0%B5%D0%B4%D0%B0%D1%87%D0%B0" TargetMode="External"/><Relationship Id="rId2" Type="http://schemas.openxmlformats.org/officeDocument/2006/relationships/hyperlink" Target="http://ru.wikipedia.org/wiki/%D0%9C%D0%B5%D1%85%D0%B0%D0%BD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gif"/><Relationship Id="rId5" Type="http://schemas.openxmlformats.org/officeDocument/2006/relationships/hyperlink" Target="http://ru.wikipedia.org/wiki/%D0%92%D0%B0%D0%BB_(%D0%B4%D0%B5%D1%82%D0%B0%D0%BB%D1%8C_%D0%BC%D0%B0%D1%88%D0%B8%D0%BD)" TargetMode="External"/><Relationship Id="rId4" Type="http://schemas.openxmlformats.org/officeDocument/2006/relationships/hyperlink" Target="http://ru.wikipedia.org/wiki/%D0%97%D1%83%D0%B1%D1%87%D0%B0%D1%82%D0%BE%D0%B5_%D0%BA%D0%BE%D0%BB%D0%B5%D1%81%D0%B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1%D0%B0%D0%BC%D0%BE%D1%82%D0%BE%D1%80%D0%BC%D0%BE%D0%B6%D0%B5%D0%BD%D0%B8%D0%B5&amp;action=edit&amp;redlink=1" TargetMode="External"/><Relationship Id="rId7" Type="http://schemas.openxmlformats.org/officeDocument/2006/relationships/image" Target="../media/image105.jpeg"/><Relationship Id="rId2" Type="http://schemas.openxmlformats.org/officeDocument/2006/relationships/hyperlink" Target="http://ru.wikipedia.org/wiki/%D0%97%D1%83%D0%B1%D1%87%D0%B0%D1%82%D0%BE%D0%B5_%D0%BA%D0%BE%D0%BB%D0%B5%D1%81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gif"/><Relationship Id="rId4" Type="http://schemas.openxmlformats.org/officeDocument/2006/relationships/hyperlink" Target="http://ru.wikipedia.org/wiki/%D0%A1%D0%B8%D0%BB%D0%B0_%D1%82%D1%80%D0%B5%D0%BD%D0%B8%D1%8F_%D1%81%D0%BA%D0%BE%D0%BB%D1%8C%D0%B6%D0%B5%D0%BD%D0%B8%D1%8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0%D0%B5%D0%BD%D0%B8%D0%B5" TargetMode="External"/><Relationship Id="rId2" Type="http://schemas.openxmlformats.org/officeDocument/2006/relationships/hyperlink" Target="http://ru.wikipedia.org/wiki/%D0%9A%D0%BE%D1%8D%D1%84%D1%84%D0%B8%D1%86%D0%B8%D0%B5%D0%BD%D1%82_%D0%BF%D0%BE%D0%BB%D0%B5%D0%B7%D0%BD%D0%BE%D0%B3%D0%BE_%D0%B4%D0%B5%D0%B9%D1%81%D1%82%D0%B2%D0%B8%D1%8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hyperlink" Target="http://ru.wikipedia.org/wiki/%D0%9F%D0%BE%D0%B4%D1%8A%D1%91%D0%BC%D0%BD%D0%BE-%D1%82%D1%80%D0%B0%D0%BD%D1%81%D0%BF%D0%BE%D1%80%D1%82%D0%BD%D1%8B%D0%B5_%D0%BC%D0%B0%D1%88%D0%B8%D0%BD%D1%8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www.lego.sch67.ru/Constructor/parts/9797/images/x9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71.png"/><Relationship Id="rId4" Type="http://schemas.openxmlformats.org/officeDocument/2006/relationships/hyperlink" Target="http://www.lego.sch67.ru/Constructor/parts/9797/images/4185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1%D0%BA%D0%BE%D0%BB%D1%8C%D0%B6%D0%B5%D0%BD%D0%B8%D0%B5_(%D0%BC%D0%B5%D1%85%D0%B0%D0%BD%D0%B8%D0%BA%D0%B0)&amp;action=edit&amp;redlink=1" TargetMode="External"/><Relationship Id="rId2" Type="http://schemas.openxmlformats.org/officeDocument/2006/relationships/hyperlink" Target="http://ru.wikipedia.org/wiki/%D0%A8%D0%BA%D0%B8%D0%B2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1%80%D0%B8%D0%BA%D1%86%D0%B8%D0%BE%D0%BD%D0%BD%D0%B0%D1%8F_%D0%BF%D0%B5%D1%80%D0%B5%D0%B4%D0%B0%D1%87%D0%B0" TargetMode="External"/><Relationship Id="rId2" Type="http://schemas.openxmlformats.org/officeDocument/2006/relationships/hyperlink" Target="http://ru.wikipedia.org/wiki/%D0%A0%D0%B5%D0%BC%D0%B5%D0%BD%D0%BD%D0%B0%D1%8F_%D0%BF%D0%B5%D1%80%D0%B5%D0%B4%D0%B0%D1%87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C%D1%83%D0%BB%D1%8C%D1%82%D0%B8%D0%BF%D0%BB%D0%B8%D0%BA%D0%B0%D1%82%D0%BE%D1%80" TargetMode="External"/><Relationship Id="rId4" Type="http://schemas.openxmlformats.org/officeDocument/2006/relationships/hyperlink" Target="http://ru.wikipedia.org/wiki/%D0%9C%D0%B5%D1%85%D0%B0%D0%BD%D0%B8%D1%87%D0%B5%D1%81%D0%BA%D0%B8%D0%B9_%D1%80%D0%B5%D0%B4%D1%83%D0%BA%D1%82%D0%BE%D1%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hyperlink" Target="http://ru.wikipedia.org/wiki/%D0%A4%D0%B0%D0%B9%D0%BB:Kettenvergleich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195736" y="1598935"/>
            <a:ext cx="6550496" cy="3054201"/>
          </a:xfrm>
        </p:spPr>
        <p:txBody>
          <a:bodyPr/>
          <a:lstStyle/>
          <a:p>
            <a:pPr eaLnBrk="1" hangingPunct="1"/>
            <a:r>
              <a:rPr lang="ru-RU" dirty="0" smtClean="0"/>
              <a:t>Методические </a:t>
            </a:r>
            <a:r>
              <a:rPr lang="ru-RU" dirty="0" smtClean="0"/>
              <a:t>материалы к программе «</a:t>
            </a:r>
            <a:r>
              <a:rPr lang="ru-RU" dirty="0" smtClean="0"/>
              <a:t>Основы Робототехники»</a:t>
            </a:r>
            <a:br>
              <a:rPr lang="ru-RU" dirty="0" smtClean="0"/>
            </a:br>
            <a:r>
              <a:rPr lang="ru-RU" sz="3200" dirty="0" smtClean="0"/>
              <a:t>Т</a:t>
            </a:r>
            <a:r>
              <a:rPr lang="ru-RU" sz="3200" dirty="0" smtClean="0"/>
              <a:t>ема: Знакомство с деталями и видами передач.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8352928" cy="9361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Педагог: Казакова Любовь Александровна</a:t>
            </a:r>
            <a:endParaRPr lang="en-US" dirty="0" smtClean="0"/>
          </a:p>
        </p:txBody>
      </p:sp>
      <p:pic>
        <p:nvPicPr>
          <p:cNvPr id="4" name="Picture 2" descr="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796808" cy="678323"/>
          </a:xfrm>
          <a:prstGeom prst="rect">
            <a:avLst/>
          </a:prstGeom>
          <a:noFill/>
        </p:spPr>
      </p:pic>
      <p:pic>
        <p:nvPicPr>
          <p:cNvPr id="1026" name="Picture 2" descr="Без имени-6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0" y="1412776"/>
            <a:ext cx="29527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722312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-RU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Названия деталей LEGO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22312" y="2547938"/>
            <a:ext cx="7772400" cy="1338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Понятие «Модуль»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933950" y="1447800"/>
            <a:ext cx="3749674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ru-RU" sz="2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Модуль</a:t>
            </a: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условная единица измерения деталей</a:t>
            </a:r>
          </a:p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ru-RU" sz="2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в 1 модуль </a:t>
            </a: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расстояние между центрами двух соседних отверстий или кнопок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289050" y="1785938"/>
            <a:ext cx="300037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755650" y="242887"/>
            <a:ext cx="76326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Кирпичи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303463" y="4221162"/>
            <a:ext cx="17018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887663" y="2635250"/>
            <a:ext cx="11176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827087" y="2373313"/>
            <a:ext cx="1558924" cy="520700"/>
          </a:xfrm>
          <a:prstGeom prst="rect">
            <a:avLst/>
          </a:prstGeom>
          <a:solidFill>
            <a:srgbClr val="4F81BD"/>
          </a:solidFill>
          <a:ln w="25550" cap="sq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Кнопка</a:t>
            </a:r>
          </a:p>
        </p:txBody>
      </p:sp>
      <p:cxnSp>
        <p:nvCxnSpPr>
          <p:cNvPr id="211" name="Shape 211"/>
          <p:cNvCxnSpPr>
            <a:stCxn id="210" idx="3"/>
          </p:cNvCxnSpPr>
          <p:nvPr/>
        </p:nvCxnSpPr>
        <p:spPr>
          <a:xfrm>
            <a:off x="2386012" y="2633663"/>
            <a:ext cx="649200" cy="135000"/>
          </a:xfrm>
          <a:prstGeom prst="straightConnector1">
            <a:avLst/>
          </a:prstGeom>
          <a:noFill/>
          <a:ln w="57225" cap="sq">
            <a:solidFill>
              <a:srgbClr val="00B050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212" name="Shape 212"/>
          <p:cNvSpPr txBox="1"/>
          <p:nvPr/>
        </p:nvSpPr>
        <p:spPr>
          <a:xfrm>
            <a:off x="4114800" y="2798763"/>
            <a:ext cx="2328863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Кирпич 2×2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114800" y="4473575"/>
            <a:ext cx="2185988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Кирпич 2×4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440768" y="6329451"/>
            <a:ext cx="372538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Читай: «кирпич два на два»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755650" y="242887"/>
            <a:ext cx="76326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Пластины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508500" y="4859337"/>
            <a:ext cx="12319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881562" y="1697038"/>
            <a:ext cx="8763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84162" y="3192463"/>
            <a:ext cx="54737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4056062" y="2389188"/>
            <a:ext cx="17018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5867400" y="2389188"/>
            <a:ext cx="2478088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Пластина 2×4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5867400" y="3227388"/>
            <a:ext cx="2478088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Пластина 6×14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5867400" y="1638300"/>
            <a:ext cx="2478088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Пластина 1×2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5868987" y="4941887"/>
            <a:ext cx="2478087" cy="9477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Угловая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пластина 2×2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835696" y="3068959"/>
            <a:ext cx="5413164" cy="162532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Кирпич и пластины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6537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Высота 1 кирпича равна высоте стопки из 3 пластин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Увеличить">
            <a:hlinkClick r:id="rId2" tooltip="Кирпич, 1x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1643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Увеличить">
            <a:hlinkClick r:id="rId4" tooltip="Кирпич, 2x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052736"/>
            <a:ext cx="2180568" cy="206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Увеличить">
            <a:hlinkClick r:id="rId6" tooltip="Пластина, 1x2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789040"/>
            <a:ext cx="192881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Увеличить">
            <a:hlinkClick r:id="rId8" tooltip="Пластина, 1x4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573016"/>
            <a:ext cx="32337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назовите детали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115616" y="2780928"/>
            <a:ext cx="131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Кирпич 1×2</a:t>
            </a:r>
          </a:p>
        </p:txBody>
      </p:sp>
      <p:pic>
        <p:nvPicPr>
          <p:cNvPr id="9219" name="Picture 6" descr="Увеличить">
            <a:hlinkClick r:id="rId2" tooltip="Кирпич, 1x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16430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Увеличить">
            <a:hlinkClick r:id="rId4" tooltip="Кирпич, 2x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052736"/>
            <a:ext cx="2180568" cy="206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Увеличить">
            <a:hlinkClick r:id="rId6" tooltip="Пластина, 1x2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789040"/>
            <a:ext cx="192881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5214938" y="3000375"/>
            <a:ext cx="1312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Кирпич 2×2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1214438" y="5572125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Пластина 1×2</a:t>
            </a:r>
          </a:p>
        </p:txBody>
      </p:sp>
      <p:pic>
        <p:nvPicPr>
          <p:cNvPr id="9224" name="Picture 12" descr="Увеличить">
            <a:hlinkClick r:id="rId8" tooltip="Пластина, 1x4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573016"/>
            <a:ext cx="32337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4929188" y="5572125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Пластина 1×4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назовите детали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Увеличить">
            <a:hlinkClick r:id="rId2" tooltip="Пластина, 2x4, с отверстиями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4098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Увеличить">
            <a:hlinkClick r:id="rId4" tooltip="Пластина, 2x6, с отверстиями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29352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Увеличить">
            <a:hlinkClick r:id="rId6" tooltip="Пластина, 2x8, с отверстиями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789040"/>
            <a:ext cx="3511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назовите детали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251520" y="3429000"/>
            <a:ext cx="307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Пластина 2×4 с отверстиями</a:t>
            </a:r>
          </a:p>
        </p:txBody>
      </p:sp>
      <p:pic>
        <p:nvPicPr>
          <p:cNvPr id="10244" name="Picture 2" descr="Увеличить">
            <a:hlinkClick r:id="rId2" tooltip="Пластина, 2x4, с отверстиями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4098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Увеличить">
            <a:hlinkClick r:id="rId4" tooltip="Пластина, 2x6, с отверстиями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29352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Увеличить">
            <a:hlinkClick r:id="rId6" tooltip="Пластина, 2x8, с отверстиями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789040"/>
            <a:ext cx="3511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3"/>
          <p:cNvSpPr txBox="1">
            <a:spLocks noChangeArrowheads="1"/>
          </p:cNvSpPr>
          <p:nvPr/>
        </p:nvSpPr>
        <p:spPr bwMode="auto">
          <a:xfrm>
            <a:off x="4716016" y="3356992"/>
            <a:ext cx="296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Пластина 2×6 с отверстиями</a:t>
            </a:r>
          </a:p>
        </p:txBody>
      </p:sp>
      <p:sp>
        <p:nvSpPr>
          <p:cNvPr id="10249" name="TextBox 14"/>
          <p:cNvSpPr txBox="1">
            <a:spLocks noChangeArrowheads="1"/>
          </p:cNvSpPr>
          <p:nvPr/>
        </p:nvSpPr>
        <p:spPr bwMode="auto">
          <a:xfrm>
            <a:off x="3635896" y="5373216"/>
            <a:ext cx="296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Пластина 2×8 с отверстиями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назовите детали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755650" y="242887"/>
            <a:ext cx="76326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Балки с кнопками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5292725" y="1149350"/>
            <a:ext cx="2476500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Балка 1×2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192587" y="1125537"/>
            <a:ext cx="863600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79388" y="4319587"/>
            <a:ext cx="48768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296987" y="3225800"/>
            <a:ext cx="3759200" cy="15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4205287" y="2211388"/>
            <a:ext cx="850900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5292725" y="1773238"/>
            <a:ext cx="3311524" cy="13731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Балка 1×2</a:t>
            </a:r>
            <a:b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 крестообразным отверстием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5292725" y="3311525"/>
            <a:ext cx="2476500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Балка 1×12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5292725" y="4289425"/>
            <a:ext cx="2476500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Балка 1×16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85750" y="857250"/>
            <a:ext cx="864393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1. Программа </a:t>
            </a:r>
            <a:r>
              <a:rPr lang="ru-RU" dirty="0" smtClean="0">
                <a:latin typeface="Calibri" pitchFamily="34" charset="0"/>
              </a:rPr>
              <a:t>«Основы Робототехники»</a:t>
            </a:r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      	Цели: создание условий для мотивации технической направленности детей </a:t>
            </a:r>
            <a:r>
              <a:rPr lang="ru-RU" dirty="0" smtClean="0">
                <a:latin typeface="Calibri" pitchFamily="34" charset="0"/>
              </a:rPr>
              <a:t>среднего школьного </a:t>
            </a:r>
            <a:r>
              <a:rPr lang="ru-RU" dirty="0">
                <a:latin typeface="Calibri" pitchFamily="34" charset="0"/>
              </a:rPr>
              <a:t>возраста</a:t>
            </a:r>
          </a:p>
          <a:p>
            <a:r>
              <a:rPr lang="ru-RU" dirty="0">
                <a:latin typeface="Calibri" pitchFamily="34" charset="0"/>
              </a:rPr>
              <a:t>	Задачи: познакомить детей с базовыми технологиями при создании роботов</a:t>
            </a:r>
          </a:p>
          <a:p>
            <a:r>
              <a:rPr lang="ru-RU" dirty="0">
                <a:latin typeface="Calibri" pitchFamily="34" charset="0"/>
              </a:rPr>
              <a:t>		реализовать связь  математики, физики и информатики</a:t>
            </a:r>
          </a:p>
          <a:p>
            <a:r>
              <a:rPr lang="ru-RU" dirty="0">
                <a:latin typeface="Calibri" pitchFamily="34" charset="0"/>
              </a:rPr>
              <a:t>		развитие у детей навыков конструирования</a:t>
            </a:r>
          </a:p>
          <a:p>
            <a:r>
              <a:rPr lang="ru-RU" dirty="0">
                <a:latin typeface="Calibri" pitchFamily="34" charset="0"/>
              </a:rPr>
              <a:t>		развитие мелкой моторики, аккуратности и изобретательности</a:t>
            </a:r>
          </a:p>
          <a:p>
            <a:r>
              <a:rPr lang="ru-RU" dirty="0">
                <a:latin typeface="Calibri" pitchFamily="34" charset="0"/>
              </a:rPr>
              <a:t>		развитие навыков работы в команде</a:t>
            </a:r>
          </a:p>
          <a:p>
            <a:r>
              <a:rPr lang="ru-RU" dirty="0">
                <a:latin typeface="Calibri" pitchFamily="34" charset="0"/>
              </a:rPr>
              <a:t>	Основная форма – комбинированная</a:t>
            </a:r>
          </a:p>
          <a:p>
            <a:r>
              <a:rPr lang="ru-RU" dirty="0">
                <a:latin typeface="Calibri" pitchFamily="34" charset="0"/>
              </a:rPr>
              <a:t>	Форма подведения итогов происходит в виде регулярных зачетов, а по окончании курса выполнение творческого проекта</a:t>
            </a:r>
          </a:p>
          <a:p>
            <a:r>
              <a:rPr lang="ru-RU" dirty="0">
                <a:latin typeface="Calibri" pitchFamily="34" charset="0"/>
              </a:rPr>
              <a:t>	Срок: 1 год – </a:t>
            </a:r>
            <a:r>
              <a:rPr lang="ru-RU" dirty="0" smtClean="0">
                <a:latin typeface="Calibri" pitchFamily="34" charset="0"/>
              </a:rPr>
              <a:t>72 </a:t>
            </a:r>
            <a:r>
              <a:rPr lang="ru-RU" dirty="0">
                <a:latin typeface="Calibri" pitchFamily="34" charset="0"/>
              </a:rPr>
              <a:t>часа, </a:t>
            </a:r>
            <a:r>
              <a:rPr lang="ru-RU" dirty="0" smtClean="0">
                <a:latin typeface="Calibri" pitchFamily="34" charset="0"/>
              </a:rPr>
              <a:t>2 часа </a:t>
            </a:r>
            <a:r>
              <a:rPr lang="ru-RU" dirty="0">
                <a:latin typeface="Calibri" pitchFamily="34" charset="0"/>
              </a:rPr>
              <a:t>в неделю</a:t>
            </a:r>
          </a:p>
          <a:p>
            <a:r>
              <a:rPr lang="ru-RU" dirty="0">
                <a:latin typeface="Calibri" pitchFamily="34" charset="0"/>
              </a:rPr>
              <a:t>2. Техника безопасности</a:t>
            </a:r>
          </a:p>
          <a:p>
            <a:r>
              <a:rPr lang="ru-RU" dirty="0">
                <a:latin typeface="Calibri" pitchFamily="34" charset="0"/>
              </a:rPr>
              <a:t>	сопровождать детей на занятия</a:t>
            </a:r>
          </a:p>
          <a:p>
            <a:r>
              <a:rPr lang="ru-RU" dirty="0">
                <a:latin typeface="Calibri" pitchFamily="34" charset="0"/>
              </a:rPr>
              <a:t>	не входить в лабораторию без педагога</a:t>
            </a:r>
          </a:p>
          <a:p>
            <a:r>
              <a:rPr lang="ru-RU" dirty="0">
                <a:latin typeface="Calibri" pitchFamily="34" charset="0"/>
              </a:rPr>
              <a:t>	не прикасаться к монитору руками</a:t>
            </a:r>
          </a:p>
          <a:p>
            <a:r>
              <a:rPr lang="ru-RU" dirty="0">
                <a:latin typeface="Calibri" pitchFamily="34" charset="0"/>
              </a:rPr>
              <a:t>	не подключать самостоятельно игрушки к компьютеру</a:t>
            </a:r>
          </a:p>
          <a:p>
            <a:r>
              <a:rPr lang="ru-RU" dirty="0">
                <a:latin typeface="Calibri" pitchFamily="34" charset="0"/>
              </a:rPr>
              <a:t>	работать на клавиатуре чистыми руками</a:t>
            </a:r>
          </a:p>
          <a:p>
            <a:r>
              <a:rPr lang="ru-RU" dirty="0">
                <a:latin typeface="Calibri" pitchFamily="34" charset="0"/>
              </a:rPr>
              <a:t>	не уносить элементы ЛЕГО  из </a:t>
            </a:r>
            <a:r>
              <a:rPr lang="ru-RU" dirty="0" smtClean="0">
                <a:latin typeface="Calibri" pitchFamily="34" charset="0"/>
              </a:rPr>
              <a:t>лаборатории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755650" y="242887"/>
            <a:ext cx="76326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Балки (скругленные)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5292725" y="1149350"/>
            <a:ext cx="3455988" cy="5254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Балка (прямая) 15М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876675" y="1952625"/>
            <a:ext cx="1030288" cy="83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392612" y="5229225"/>
            <a:ext cx="819149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419475" y="2716213"/>
            <a:ext cx="1638299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941638" y="3597275"/>
            <a:ext cx="2116136" cy="192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254000" y="1033462"/>
            <a:ext cx="4679950" cy="82391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5292725" y="1952625"/>
            <a:ext cx="3455988" cy="5254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Угловая балка 2×4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5292725" y="2690813"/>
            <a:ext cx="3455988" cy="5254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Изогнутая балка 4×6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5292725" y="3549650"/>
            <a:ext cx="3455988" cy="9556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Двойная изогнутая балка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292725" y="5045075"/>
            <a:ext cx="3455988" cy="5254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Т-образная балка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Увеличить">
            <a:hlinkClick r:id="rId2" tooltip="Балка, 15-модульная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251520" y="1052736"/>
            <a:ext cx="50434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Увеличить">
            <a:hlinkClick r:id="rId4" tooltip="Балка, 1x16, с кнопками"/>
          </p:cNvPr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4211960" y="3861048"/>
            <a:ext cx="46386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Увеличить">
            <a:hlinkClick r:id="rId6" tooltip="Балка, 3-модульная"/>
          </p:cNvPr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683568" y="3501008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назовите детали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Увеличить">
            <a:hlinkClick r:id="rId2" tooltip="Балка, 15-модульная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251520" y="1052736"/>
            <a:ext cx="50434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2555776" y="2708920"/>
            <a:ext cx="2152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Балка 15 модульная</a:t>
            </a:r>
          </a:p>
        </p:txBody>
      </p:sp>
      <p:pic>
        <p:nvPicPr>
          <p:cNvPr id="11268" name="Picture 4" descr="Увеличить">
            <a:hlinkClick r:id="rId4" tooltip="Балка, 1x16, с кнопками"/>
          </p:cNvPr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4211960" y="3861048"/>
            <a:ext cx="46386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4572000" y="3857625"/>
            <a:ext cx="244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Балка 1×16 с кнопками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612131" y="5715570"/>
            <a:ext cx="220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Балка 3-х модульная</a:t>
            </a:r>
          </a:p>
        </p:txBody>
      </p:sp>
      <p:pic>
        <p:nvPicPr>
          <p:cNvPr id="7" name="Picture 8" descr="Увеличить">
            <a:hlinkClick r:id="rId6" tooltip="Балка, 3-модульная"/>
          </p:cNvPr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683568" y="3501008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назовите детали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Увеличить">
            <a:hlinkClick r:id="rId2" tooltip="Угловая балка, 3x5-модульная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23528" y="2132856"/>
            <a:ext cx="335756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lego.sch67.ru/Constructor/parts/9797/thumbs/6629.pn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3419872" y="2636912"/>
            <a:ext cx="43767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назовите детали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23528" y="1340768"/>
            <a:ext cx="543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Угловая балка, 3</a:t>
            </a:r>
            <a:r>
              <a:rPr lang="en-US" sz="3200" dirty="0">
                <a:latin typeface="Calibri" pitchFamily="34" charset="0"/>
              </a:rPr>
              <a:t>x5-</a:t>
            </a:r>
            <a:r>
              <a:rPr lang="ru-RU" sz="3200" dirty="0">
                <a:latin typeface="Calibri" pitchFamily="34" charset="0"/>
              </a:rPr>
              <a:t>модульная</a:t>
            </a:r>
          </a:p>
        </p:txBody>
      </p:sp>
      <p:pic>
        <p:nvPicPr>
          <p:cNvPr id="13315" name="Picture 4" descr="Увеличить">
            <a:hlinkClick r:id="rId2" tooltip="Угловая балка, 3x5-модульная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23528" y="2132856"/>
            <a:ext cx="335756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9938" y="6093296"/>
            <a:ext cx="837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Изогнутая балка, 4x6-модульная, с углом изгиба 53.5°</a:t>
            </a:r>
          </a:p>
        </p:txBody>
      </p:sp>
      <p:pic>
        <p:nvPicPr>
          <p:cNvPr id="7" name="Picture 2" descr="http://www.lego.sch67.ru/Constructor/parts/9797/thumbs/6629.pn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3419872" y="2636912"/>
            <a:ext cx="43767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назовите детали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755650" y="242887"/>
            <a:ext cx="76326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Оси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843213" y="2474913"/>
            <a:ext cx="1257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68312" y="3544887"/>
            <a:ext cx="36322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033713" y="1958975"/>
            <a:ext cx="10668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3033713" y="4144962"/>
            <a:ext cx="10668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3351212" y="1341437"/>
            <a:ext cx="7493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2614613" y="3008313"/>
            <a:ext cx="14859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4284662" y="1149350"/>
            <a:ext cx="2808286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Ось 2-кнопочная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4284662" y="1747838"/>
            <a:ext cx="2808286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Ось 3-кнопочная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284662" y="2270125"/>
            <a:ext cx="2808286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Ось 4-кнопочная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4284662" y="2806700"/>
            <a:ext cx="2808286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Ось 5-кнопочная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4284662" y="3344862"/>
            <a:ext cx="3167061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Ось 12-кнопочная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4284662" y="3986212"/>
            <a:ext cx="4464050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Ось 3-кнопочная с кнопкой</a:t>
            </a:r>
          </a:p>
        </p:txBody>
      </p:sp>
      <p:grpSp>
        <p:nvGrpSpPr>
          <p:cNvPr id="2" name="Shape 288"/>
          <p:cNvGrpSpPr/>
          <p:nvPr/>
        </p:nvGrpSpPr>
        <p:grpSpPr>
          <a:xfrm>
            <a:off x="2124075" y="5305424"/>
            <a:ext cx="6153150" cy="1484313"/>
            <a:chOff x="1338" y="3341"/>
            <a:chExt cx="3876" cy="935"/>
          </a:xfrm>
        </p:grpSpPr>
        <p:pic>
          <p:nvPicPr>
            <p:cNvPr id="289" name="Shape 289"/>
            <p:cNvPicPr preferRelativeResize="0"/>
            <p:nvPr/>
          </p:nvPicPr>
          <p:blipFill>
            <a:blip r:embed="rId9" cstate="print">
              <a:alphaModFix/>
            </a:blip>
            <a:stretch>
              <a:fillRect/>
            </a:stretch>
          </p:blipFill>
          <p:spPr>
            <a:xfrm>
              <a:off x="1338" y="3341"/>
              <a:ext cx="3101" cy="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Shape 290"/>
            <p:cNvPicPr preferRelativeResize="0"/>
            <p:nvPr/>
          </p:nvPicPr>
          <p:blipFill>
            <a:blip r:embed="rId10" cstate="print">
              <a:alphaModFix/>
            </a:blip>
            <a:stretch>
              <a:fillRect/>
            </a:stretch>
          </p:blipFill>
          <p:spPr>
            <a:xfrm>
              <a:off x="1365" y="3777"/>
              <a:ext cx="3848" cy="38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1" name="Shape 291"/>
            <p:cNvCxnSpPr/>
            <p:nvPr/>
          </p:nvCxnSpPr>
          <p:spPr>
            <a:xfrm>
              <a:off x="1365" y="3384"/>
              <a:ext cx="0" cy="892"/>
            </a:xfrm>
            <a:prstGeom prst="straightConnector1">
              <a:avLst/>
            </a:prstGeom>
            <a:noFill/>
            <a:ln w="28425" cap="sq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cxnSp>
        <p:cxnSp>
          <p:nvCxnSpPr>
            <p:cNvPr id="292" name="Shape 292"/>
            <p:cNvCxnSpPr/>
            <p:nvPr/>
          </p:nvCxnSpPr>
          <p:spPr>
            <a:xfrm>
              <a:off x="4231" y="3384"/>
              <a:ext cx="0" cy="892"/>
            </a:xfrm>
            <a:prstGeom prst="straightConnector1">
              <a:avLst/>
            </a:prstGeom>
            <a:noFill/>
            <a:ln w="28425" cap="sq">
              <a:solidFill>
                <a:srgbClr val="FF0000"/>
              </a:solidFill>
              <a:prstDash val="dash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755650" y="242887"/>
            <a:ext cx="76326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Зубчатые колеса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781300" y="1785938"/>
            <a:ext cx="4953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044700" y="2708275"/>
            <a:ext cx="12319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219200" y="4422775"/>
            <a:ext cx="2057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3492500" y="1778000"/>
            <a:ext cx="4319587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8-зубое зубчáтое колесо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3492500" y="3070225"/>
            <a:ext cx="4319587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24-зубое зубчáтое колесо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492500" y="4618037"/>
            <a:ext cx="4319587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40-зубое зубчáтое колесо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314825" y="1052512"/>
            <a:ext cx="20574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775450" y="4100512"/>
            <a:ext cx="1612900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755650" y="242887"/>
            <a:ext cx="76326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Колесные диски и шины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980238" y="2997200"/>
            <a:ext cx="1181100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22250" y="3097213"/>
            <a:ext cx="39243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809625" y="1412875"/>
            <a:ext cx="2819400" cy="139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4906962" y="3213100"/>
            <a:ext cx="873125" cy="64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4714875" y="4189412"/>
            <a:ext cx="1257300" cy="77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Shape 320"/>
          <p:cNvCxnSpPr/>
          <p:nvPr/>
        </p:nvCxnSpPr>
        <p:spPr>
          <a:xfrm>
            <a:off x="7570788" y="3860800"/>
            <a:ext cx="1587" cy="577850"/>
          </a:xfrm>
          <a:prstGeom prst="straightConnector1">
            <a:avLst/>
          </a:prstGeom>
          <a:noFill/>
          <a:ln w="57225" cap="sq">
            <a:solidFill>
              <a:srgbClr val="00B05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21" name="Shape 321"/>
          <p:cNvCxnSpPr/>
          <p:nvPr/>
        </p:nvCxnSpPr>
        <p:spPr>
          <a:xfrm>
            <a:off x="2249488" y="2924175"/>
            <a:ext cx="1587" cy="1009649"/>
          </a:xfrm>
          <a:prstGeom prst="straightConnector1">
            <a:avLst/>
          </a:prstGeom>
          <a:noFill/>
          <a:ln w="57225" cap="sq">
            <a:solidFill>
              <a:srgbClr val="00B05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22" name="Shape 322"/>
          <p:cNvCxnSpPr/>
          <p:nvPr/>
        </p:nvCxnSpPr>
        <p:spPr>
          <a:xfrm>
            <a:off x="5343525" y="3986212"/>
            <a:ext cx="1587" cy="450850"/>
          </a:xfrm>
          <a:prstGeom prst="straightConnector1">
            <a:avLst/>
          </a:prstGeom>
          <a:noFill/>
          <a:ln w="57225" cap="sq">
            <a:solidFill>
              <a:srgbClr val="00B05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23" name="Shape 323"/>
          <p:cNvCxnSpPr/>
          <p:nvPr/>
        </p:nvCxnSpPr>
        <p:spPr>
          <a:xfrm>
            <a:off x="5343525" y="2492375"/>
            <a:ext cx="1587" cy="454024"/>
          </a:xfrm>
          <a:prstGeom prst="straightConnector1">
            <a:avLst/>
          </a:prstGeom>
          <a:noFill/>
          <a:ln w="57225" cap="sq">
            <a:solidFill>
              <a:srgbClr val="00B050"/>
            </a:solidFill>
            <a:prstDash val="solid"/>
            <a:miter/>
            <a:headEnd type="triangle" w="med" len="med"/>
            <a:tailEnd type="none" w="med" len="med"/>
          </a:ln>
        </p:spPr>
      </p:cxnSp>
      <p:sp>
        <p:nvSpPr>
          <p:cNvPr id="324" name="Shape 324"/>
          <p:cNvSpPr txBox="1"/>
          <p:nvPr/>
        </p:nvSpPr>
        <p:spPr>
          <a:xfrm>
            <a:off x="781050" y="5068887"/>
            <a:ext cx="3168650" cy="13731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Мотоциклетные колесный диск и шина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6775450" y="5068887"/>
            <a:ext cx="1612900" cy="18002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Средний шкив и гладкая шина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4146550" y="5068887"/>
            <a:ext cx="2370137" cy="18002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Малые колесный диск и шина с протектором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6372225" y="1052512"/>
            <a:ext cx="2303463" cy="13731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Большая шина с протектором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Увеличить">
            <a:hlinkClick r:id="rId2" tooltip="Ось, 8-модульна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4009355" cy="19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Увеличить">
            <a:hlinkClick r:id="rId4" tooltip="Зубчатое колесо, 40-зубое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2656"/>
            <a:ext cx="22860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Увеличить">
            <a:hlinkClick r:id="rId6" tooltip="Резиновый ремень, 33 мм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284984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Увеличить">
            <a:hlinkClick r:id="rId8" tooltip="Средний шкив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3429000"/>
            <a:ext cx="23876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назовите детали</a:t>
            </a:r>
            <a:endParaRPr lang="ru-RU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411760" y="2348880"/>
            <a:ext cx="1139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>
                <a:latin typeface="Calibri" pitchFamily="34" charset="0"/>
              </a:rPr>
              <a:t>Ось</a:t>
            </a:r>
          </a:p>
        </p:txBody>
      </p:sp>
      <p:pic>
        <p:nvPicPr>
          <p:cNvPr id="16387" name="Picture 2" descr="Увеличить">
            <a:hlinkClick r:id="rId2" tooltip="Ось, 8-модульна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009355" cy="19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283075" y="2636912"/>
            <a:ext cx="4860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Зубчатое колесо, 40-зубое </a:t>
            </a:r>
          </a:p>
        </p:txBody>
      </p:sp>
      <p:pic>
        <p:nvPicPr>
          <p:cNvPr id="5" name="Picture 2" descr="Увеличить">
            <a:hlinkClick r:id="rId4" tooltip="Зубчатое колесо, 40-зубое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2656"/>
            <a:ext cx="22860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949280"/>
            <a:ext cx="546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latin typeface="Calibri" pitchFamily="34" charset="0"/>
              </a:rPr>
              <a:t>Резиновый ремень, 33 мм </a:t>
            </a:r>
          </a:p>
        </p:txBody>
      </p:sp>
      <p:pic>
        <p:nvPicPr>
          <p:cNvPr id="7" name="Picture 4" descr="Увеличить">
            <a:hlinkClick r:id="rId6" tooltip="Резиновый ремень, 33 мм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284984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727700" y="5857305"/>
            <a:ext cx="341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Средний шкиф</a:t>
            </a:r>
          </a:p>
        </p:txBody>
      </p:sp>
      <p:pic>
        <p:nvPicPr>
          <p:cNvPr id="9" name="Picture 2" descr="Увеличить">
            <a:hlinkClick r:id="rId8" tooltip="Средний шкив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3429000"/>
            <a:ext cx="23876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55576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Задание: назовите детали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Calibri" pitchFamily="34" charset="0"/>
              </a:rPr>
              <a:t>Знакомство с элементами конструктора </a:t>
            </a:r>
            <a:r>
              <a:rPr lang="en-US" sz="4000" dirty="0" smtClean="0">
                <a:latin typeface="Calibri" pitchFamily="34" charset="0"/>
              </a:rPr>
              <a:t>LEGO </a:t>
            </a:r>
            <a:r>
              <a:rPr lang="en-US" sz="4000" dirty="0" err="1" smtClean="0">
                <a:latin typeface="Calibri" pitchFamily="34" charset="0"/>
              </a:rPr>
              <a:t>Mindstorms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endParaRPr lang="ru-RU" dirty="0"/>
          </a:p>
        </p:txBody>
      </p:sp>
      <p:pic>
        <p:nvPicPr>
          <p:cNvPr id="5" name="Содержимое 4" descr="Robo_pd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344816" cy="486693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755650" y="242887"/>
            <a:ext cx="76326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1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Соединительные элементы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04950" y="1222375"/>
            <a:ext cx="4191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797425" y="2811463"/>
            <a:ext cx="5588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106738" y="4149725"/>
            <a:ext cx="749300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831850" y="3021013"/>
            <a:ext cx="10922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2751138" y="5013325"/>
            <a:ext cx="11049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4708525" y="2297113"/>
            <a:ext cx="6477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2979738" y="5919787"/>
            <a:ext cx="8763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4581525" y="1770063"/>
            <a:ext cx="7747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4594225" y="1243012"/>
            <a:ext cx="7620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12" cstate="print">
            <a:alphaModFix/>
          </a:blip>
          <a:stretch>
            <a:fillRect/>
          </a:stretch>
        </p:blipFill>
        <p:spPr>
          <a:xfrm>
            <a:off x="1530350" y="2084388"/>
            <a:ext cx="3937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13" cstate="print">
            <a:alphaModFix/>
          </a:blip>
          <a:stretch>
            <a:fillRect/>
          </a:stretch>
        </p:blipFill>
        <p:spPr>
          <a:xfrm>
            <a:off x="4581525" y="3287712"/>
            <a:ext cx="7747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>
            <a:off x="4418012" y="1027112"/>
            <a:ext cx="3960811" cy="2808286"/>
          </a:xfrm>
          <a:prstGeom prst="rect">
            <a:avLst/>
          </a:prstGeom>
          <a:noFill/>
          <a:ln w="25550" cap="sq">
            <a:solidFill>
              <a:srgbClr val="C0504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 txBox="1"/>
          <p:nvPr/>
        </p:nvSpPr>
        <p:spPr>
          <a:xfrm>
            <a:off x="5470525" y="1116012"/>
            <a:ext cx="2698750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Штифт гладкий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5470525" y="1622425"/>
            <a:ext cx="2917824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Штифт с выступами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5470525" y="2219325"/>
            <a:ext cx="3241674" cy="8254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Укороченный штифт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470525" y="2730500"/>
            <a:ext cx="2917824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Штифт с кнопкой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5470525" y="3244850"/>
            <a:ext cx="2917824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Штифт-полуось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1984375" y="1149350"/>
            <a:ext cx="977899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Блок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1984375" y="2132013"/>
            <a:ext cx="1147763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Втулка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1984375" y="2901950"/>
            <a:ext cx="2362200" cy="8254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Втулка-удлинитель оси</a:t>
            </a:r>
          </a:p>
        </p:txBody>
      </p:sp>
      <p:sp>
        <p:nvSpPr>
          <p:cNvPr id="355" name="Shape 355"/>
          <p:cNvSpPr/>
          <p:nvPr/>
        </p:nvSpPr>
        <p:spPr>
          <a:xfrm>
            <a:off x="746125" y="1027112"/>
            <a:ext cx="3600450" cy="2808286"/>
          </a:xfrm>
          <a:prstGeom prst="rect">
            <a:avLst/>
          </a:prstGeom>
          <a:noFill/>
          <a:ln w="25550" cap="sq">
            <a:solidFill>
              <a:srgbClr val="4F81B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2555875" y="3933825"/>
            <a:ext cx="3878262" cy="2808288"/>
          </a:xfrm>
          <a:prstGeom prst="rect">
            <a:avLst/>
          </a:prstGeom>
          <a:noFill/>
          <a:ln w="25550" cap="sq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3981450" y="4119562"/>
            <a:ext cx="1804988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Фиксатор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3981450" y="4941887"/>
            <a:ext cx="1147763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Захват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3981450" y="5529262"/>
            <a:ext cx="2452687" cy="1190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Захват с крестообразным отверстием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285875" y="2571750"/>
            <a:ext cx="6269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Штифт, с выступами, с втулкой </a:t>
            </a:r>
          </a:p>
        </p:txBody>
      </p:sp>
      <p:pic>
        <p:nvPicPr>
          <p:cNvPr id="15363" name="Picture 2" descr="Увеличить">
            <a:hlinkClick r:id="rId2" tooltip="Штифт, с выступами, с втулкой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714375"/>
            <a:ext cx="2286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Увеличить">
            <a:hlinkClick r:id="rId4" tooltip="Штифт-полуось, гладкий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3714750"/>
            <a:ext cx="1735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4"/>
          <p:cNvSpPr>
            <a:spLocks noChangeArrowheads="1"/>
          </p:cNvSpPr>
          <p:nvPr/>
        </p:nvSpPr>
        <p:spPr bwMode="auto">
          <a:xfrm>
            <a:off x="1214438" y="5500688"/>
            <a:ext cx="60420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alibri" pitchFamily="34" charset="0"/>
              </a:rPr>
              <a:t>Штифт-полуось, гладкий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Задание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чем отличие этих деталей?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643437" y="2852738"/>
            <a:ext cx="7747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979613" y="2708275"/>
            <a:ext cx="7620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1331912" y="4005262"/>
            <a:ext cx="1800225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Штифт гладкий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4427537" y="4005262"/>
            <a:ext cx="1800225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Штифт</a:t>
            </a:r>
            <a:b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выступами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Отличие штифтов</a:t>
            </a:r>
          </a:p>
        </p:txBody>
      </p:sp>
      <p:pic>
        <p:nvPicPr>
          <p:cNvPr id="377" name="Shape 37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124075" y="1506537"/>
            <a:ext cx="5353050" cy="445452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2124075" y="1506537"/>
            <a:ext cx="5353050" cy="44545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2214563" y="5572125"/>
            <a:ext cx="4991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Блок управления  </a:t>
            </a:r>
            <a:r>
              <a:rPr lang="en-US" sz="4000">
                <a:latin typeface="Calibri" pitchFamily="34" charset="0"/>
              </a:rPr>
              <a:t>NXT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8195" name="Picture 4" descr="http://www.lego.sch67.ru/Constructor/parts/9797/images/537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785813"/>
            <a:ext cx="51562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Механические передачи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Зубчатая передача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Реечная передача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Червячная передача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Ременная передача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Цепная передача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Зубчатая передача</a:t>
            </a:r>
          </a:p>
        </p:txBody>
      </p:sp>
      <p:pic>
        <p:nvPicPr>
          <p:cNvPr id="396" name="Shape 39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68312" y="1628775"/>
            <a:ext cx="295275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779837" y="1666875"/>
            <a:ext cx="48291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87362" y="4238625"/>
            <a:ext cx="29337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4746625" y="4238625"/>
            <a:ext cx="28956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Прямоугольник 1"/>
          <p:cNvSpPr>
            <a:spLocks noChangeArrowheads="1"/>
          </p:cNvSpPr>
          <p:nvPr/>
        </p:nvSpPr>
        <p:spPr bwMode="auto">
          <a:xfrm>
            <a:off x="0" y="47466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Зубча́тая переда́ча</a:t>
            </a:r>
            <a:r>
              <a:rPr lang="ru-RU" sz="2000"/>
              <a:t> — это </a:t>
            </a:r>
            <a:r>
              <a:rPr lang="ru-RU" sz="2000">
                <a:hlinkClick r:id="rId2" action="ppaction://hlinkfile" tooltip="Механизм"/>
              </a:rPr>
              <a:t>механизм</a:t>
            </a:r>
            <a:r>
              <a:rPr lang="ru-RU" sz="2000"/>
              <a:t> или часть механизма </a:t>
            </a:r>
            <a:r>
              <a:rPr lang="ru-RU" sz="2000">
                <a:hlinkClick r:id="rId3" action="ppaction://hlinkfile" tooltip="Механическая передача"/>
              </a:rPr>
              <a:t>механической передачи</a:t>
            </a:r>
            <a:r>
              <a:rPr lang="ru-RU" sz="2000"/>
              <a:t>, в состав которого входят </a:t>
            </a:r>
            <a:r>
              <a:rPr lang="ru-RU" sz="2000">
                <a:hlinkClick r:id="rId4" action="ppaction://hlinkfile" tooltip="Зубчатое колесо"/>
              </a:rPr>
              <a:t>зубчатые колёса</a:t>
            </a:r>
            <a:r>
              <a:rPr lang="ru-RU" sz="2000"/>
              <a:t>.</a:t>
            </a:r>
          </a:p>
          <a:p>
            <a:r>
              <a:rPr lang="ru-RU" sz="2000"/>
              <a:t>Назначение:</a:t>
            </a:r>
          </a:p>
          <a:p>
            <a:r>
              <a:rPr lang="ru-RU" sz="2000"/>
              <a:t>передача вращательного движения между </a:t>
            </a:r>
            <a:r>
              <a:rPr lang="ru-RU" sz="2000">
                <a:hlinkClick r:id="rId5" action="ppaction://hlinkfile" tooltip="Вал (деталь машин)"/>
              </a:rPr>
              <a:t>валами</a:t>
            </a:r>
            <a:r>
              <a:rPr lang="ru-RU" sz="2000"/>
              <a:t>.</a:t>
            </a:r>
          </a:p>
          <a:p>
            <a:endParaRPr lang="en-US" sz="2000"/>
          </a:p>
          <a:p>
            <a:r>
              <a:rPr lang="ru-RU" sz="2000"/>
              <a:t>При этом усилие от одного элемента к другому передаётся с помощью зубьев. Зубчатое колесо передачи с меньшим числом зубьев называется шестернёй, второе колесо с большим числом зубьев называется колесом. </a:t>
            </a:r>
          </a:p>
        </p:txBody>
      </p:sp>
      <p:pic>
        <p:nvPicPr>
          <p:cNvPr id="132099" name="Рисунок 2" descr="Gears_animation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4071938"/>
            <a:ext cx="35829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89296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Основные достоинства: значительно меньшие габариты, чем у др. передач; </a:t>
            </a:r>
          </a:p>
          <a:p>
            <a:r>
              <a:rPr lang="ru-RU"/>
              <a:t>Высокий кпд</a:t>
            </a:r>
            <a:r>
              <a:rPr lang="en-US"/>
              <a:t>;</a:t>
            </a:r>
            <a:endParaRPr lang="ru-RU"/>
          </a:p>
          <a:p>
            <a:r>
              <a:rPr lang="ru-RU"/>
              <a:t>Большая долговечность и надёжность; </a:t>
            </a:r>
          </a:p>
          <a:p>
            <a:r>
              <a:rPr lang="ru-RU"/>
              <a:t>Отсутствие проскальзывания; </a:t>
            </a:r>
          </a:p>
          <a:p>
            <a:r>
              <a:rPr lang="ru-RU"/>
              <a:t>К недостаткам можно отнести шум при работе и необходимость точного изготовления.</a:t>
            </a:r>
          </a:p>
        </p:txBody>
      </p:sp>
      <p:pic>
        <p:nvPicPr>
          <p:cNvPr id="133123" name="Рисунок 2" descr="200px-Involute_whee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2050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Рисунок 3" descr="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76475"/>
            <a:ext cx="223361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Рисунок 5" descr="i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788" y="2276475"/>
            <a:ext cx="11826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6" name="Рисунок 6" descr="iCAJ9WW8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4724400"/>
            <a:ext cx="1871662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Рисунок 1" descr="image06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5888"/>
            <a:ext cx="40576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Классификация деталей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Электронные компоненты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Конструкционные элементы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Соединительные элементы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Детали механизмов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Дополнительные элементы</a:t>
            </a:r>
          </a:p>
        </p:txBody>
      </p:sp>
      <p:sp>
        <p:nvSpPr>
          <p:cNvPr id="147" name="Shape 147"/>
          <p:cNvSpPr/>
          <p:nvPr/>
        </p:nvSpPr>
        <p:spPr>
          <a:xfrm>
            <a:off x="144463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971550" y="3789362"/>
            <a:ext cx="65246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Золотое правило механики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1044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ru-RU" sz="2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 сколько раз выигрываем в силе,</a:t>
            </a:r>
          </a:p>
          <a:p>
            <a:pPr marL="0" marR="0" lvl="0" indent="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ru-RU" sz="2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во столько раз проигрываем в расстоянии</a:t>
            </a:r>
          </a:p>
        </p:txBody>
      </p:sp>
      <p:pic>
        <p:nvPicPr>
          <p:cNvPr id="406" name="Shape 40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31887" y="2603500"/>
            <a:ext cx="2870199" cy="344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135562" y="2603500"/>
            <a:ext cx="2876549" cy="337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Реечная передача</a:t>
            </a:r>
          </a:p>
        </p:txBody>
      </p:sp>
      <p:pic>
        <p:nvPicPr>
          <p:cNvPr id="413" name="Shape 4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3527" y="1628800"/>
            <a:ext cx="5153714" cy="345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477242" y="1628799"/>
            <a:ext cx="3546331" cy="413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Червячная передача</a:t>
            </a:r>
          </a:p>
        </p:txBody>
      </p:sp>
      <p:pic>
        <p:nvPicPr>
          <p:cNvPr id="420" name="Shape 4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900112" y="1341437"/>
            <a:ext cx="6600825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914400" y="3717032"/>
            <a:ext cx="6487616" cy="260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Содержимое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9144000" cy="4525962"/>
          </a:xfrm>
        </p:spPr>
        <p:txBody>
          <a:bodyPr/>
          <a:lstStyle/>
          <a:p>
            <a:r>
              <a:rPr lang="ru-RU" sz="2000" b="1" smtClean="0"/>
              <a:t>Червя́чная переда́ча </a:t>
            </a:r>
            <a:r>
              <a:rPr lang="ru-RU" sz="2000" smtClean="0"/>
              <a:t> —  это передача механической энергии при помощи  зацепления червяка и </a:t>
            </a:r>
            <a:r>
              <a:rPr lang="ru-RU" sz="2000" smtClean="0">
                <a:hlinkClick r:id="rId2" action="ppaction://hlinkfile" tooltip="Зубчатое колесо"/>
              </a:rPr>
              <a:t>червячного колеса</a:t>
            </a:r>
            <a:r>
              <a:rPr lang="ru-RU" sz="2000" smtClean="0"/>
              <a:t>. </a:t>
            </a:r>
          </a:p>
          <a:p>
            <a:r>
              <a:rPr lang="ru-RU" sz="2000" smtClean="0"/>
              <a:t>Ведущим звеном является червяк, ведомым – червячное колесо (зубчатка). Червячная передача без смазки и вибрации обладает эффектом </a:t>
            </a:r>
            <a:r>
              <a:rPr lang="ru-RU" sz="2000" smtClean="0">
                <a:hlinkClick r:id="rId3" action="ppaction://hlinkfile" tooltip="Самоторможение (страница отсутствует)"/>
              </a:rPr>
              <a:t>самоторможения</a:t>
            </a:r>
            <a:r>
              <a:rPr lang="ru-RU" sz="2000" smtClean="0"/>
              <a:t> и является необратимой: если приложить момент к ведомому звену (червячному колесу), из-за </a:t>
            </a:r>
            <a:r>
              <a:rPr lang="ru-RU" sz="2000" smtClean="0">
                <a:hlinkClick r:id="rId4" action="ppaction://hlinkfile" tooltip="Сила трения скольжения"/>
              </a:rPr>
              <a:t>сил трения</a:t>
            </a:r>
            <a:r>
              <a:rPr lang="ru-RU" sz="2000" smtClean="0"/>
              <a:t> передача работать не будет.</a:t>
            </a:r>
          </a:p>
        </p:txBody>
      </p:sp>
      <p:sp>
        <p:nvSpPr>
          <p:cNvPr id="112643" name="Прямоугольник 6"/>
          <p:cNvSpPr>
            <a:spLocks noChangeArrowheads="1"/>
          </p:cNvSpPr>
          <p:nvPr/>
        </p:nvSpPr>
        <p:spPr bwMode="auto">
          <a:xfrm>
            <a:off x="2571750" y="357188"/>
            <a:ext cx="451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Червячная передача</a:t>
            </a:r>
            <a:r>
              <a:rPr lang="ru-RU" sz="32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12644" name="Рисунок 5" descr="200px-Worm_Gea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86250"/>
            <a:ext cx="1905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Рисунок 6" descr="200px-Worm_Gear_and_Pinio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4857750"/>
            <a:ext cx="15240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Рисунок 7" descr="300px-Schneckengetriebe0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0" y="3357563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725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Достоинства и недостатки</a:t>
            </a:r>
          </a:p>
          <a:p>
            <a:r>
              <a:rPr lang="ru-RU"/>
              <a:t>Достоинства:</a:t>
            </a:r>
          </a:p>
          <a:p>
            <a:pPr lvl="1"/>
            <a:r>
              <a:rPr lang="ru-RU"/>
              <a:t>Плавность работы</a:t>
            </a:r>
          </a:p>
          <a:p>
            <a:pPr lvl="1"/>
            <a:r>
              <a:rPr lang="ru-RU"/>
              <a:t>Бесшумность</a:t>
            </a:r>
          </a:p>
          <a:p>
            <a:pPr lvl="1"/>
            <a:r>
              <a:rPr lang="ru-RU"/>
              <a:t>Большое передаточное отношение в одной паре</a:t>
            </a:r>
          </a:p>
          <a:p>
            <a:pPr lvl="1"/>
            <a:r>
              <a:rPr lang="ru-RU"/>
              <a:t>Самоторможение</a:t>
            </a:r>
          </a:p>
          <a:p>
            <a:pPr lvl="1"/>
            <a:endParaRPr lang="ru-RU"/>
          </a:p>
          <a:p>
            <a:r>
              <a:rPr lang="ru-RU"/>
              <a:t>Недостатки:</a:t>
            </a:r>
          </a:p>
          <a:p>
            <a:pPr lvl="1"/>
            <a:r>
              <a:rPr lang="ru-RU"/>
              <a:t>Сравнительно низкий </a:t>
            </a:r>
            <a:r>
              <a:rPr lang="ru-RU">
                <a:hlinkClick r:id="rId2" action="ppaction://hlinkfile" tooltip="Коэффициент полезного действия"/>
              </a:rPr>
              <a:t>КПД</a:t>
            </a:r>
            <a:r>
              <a:rPr lang="ru-RU"/>
              <a:t> </a:t>
            </a:r>
          </a:p>
          <a:p>
            <a:pPr lvl="1"/>
            <a:r>
              <a:rPr lang="ru-RU"/>
              <a:t>Большие потери на </a:t>
            </a:r>
            <a:r>
              <a:rPr lang="ru-RU">
                <a:hlinkClick r:id="rId3" action="ppaction://hlinkfile" tooltip="Трение"/>
              </a:rPr>
              <a:t>трение</a:t>
            </a:r>
            <a:r>
              <a:rPr lang="ru-RU"/>
              <a:t> (тепловыделение)</a:t>
            </a:r>
          </a:p>
          <a:p>
            <a:pPr lvl="1"/>
            <a:r>
              <a:rPr lang="ru-RU"/>
              <a:t>Повышенный износ и  заедание</a:t>
            </a:r>
          </a:p>
        </p:txBody>
      </p:sp>
      <p:pic>
        <p:nvPicPr>
          <p:cNvPr id="113667" name="Рисунок 2" descr="200px-Worm_Gear_and_Pin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643313"/>
            <a:ext cx="2214563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Рисунок 3" descr="sxema7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050" y="2917825"/>
            <a:ext cx="32829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Прямоугольник 1"/>
          <p:cNvSpPr>
            <a:spLocks noChangeArrowheads="1"/>
          </p:cNvSpPr>
          <p:nvPr/>
        </p:nvSpPr>
        <p:spPr bwMode="auto">
          <a:xfrm>
            <a:off x="142875" y="285750"/>
            <a:ext cx="8786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Благодаря этим характеристикам червячные передачи и червячные редукторы широко применяются в </a:t>
            </a:r>
            <a:r>
              <a:rPr lang="ru-RU">
                <a:hlinkClick r:id="rId2" action="ppaction://hlinkfile" tooltip="Подъёмно-транспортные машины"/>
              </a:rPr>
              <a:t>подъёмно-транспортных машинах и механизмах</a:t>
            </a:r>
            <a:r>
              <a:rPr lang="ru-RU"/>
              <a:t> (например, лебёдках, гитарах, разводной ключ)</a:t>
            </a:r>
          </a:p>
        </p:txBody>
      </p:sp>
      <p:pic>
        <p:nvPicPr>
          <p:cNvPr id="114691" name="Рисунок 2" descr="images_ckm198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714500"/>
            <a:ext cx="4686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Прямоугольник 3"/>
          <p:cNvSpPr>
            <a:spLocks noChangeArrowheads="1"/>
          </p:cNvSpPr>
          <p:nvPr/>
        </p:nvSpPr>
        <p:spPr bwMode="auto">
          <a:xfrm>
            <a:off x="214313" y="5143500"/>
            <a:ext cx="871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Червячная передача и дозировочный шнек используются для </a:t>
            </a:r>
            <a:r>
              <a:rPr lang="ru-RU" b="1"/>
              <a:t>транспортировки порошковых и легкосыпучих грузов. </a:t>
            </a:r>
            <a:endParaRPr lang="ru-RU"/>
          </a:p>
        </p:txBody>
      </p:sp>
      <p:pic>
        <p:nvPicPr>
          <p:cNvPr id="114693" name="Рисунок 4" descr="Flachgewinde_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1214438"/>
            <a:ext cx="22479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Ремённая </a:t>
            </a:r>
            <a:r>
              <a:rPr lang="ru-RU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передача</a:t>
            </a:r>
          </a:p>
        </p:txBody>
      </p:sp>
      <p:pic>
        <p:nvPicPr>
          <p:cNvPr id="427" name="Shape 4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331912" y="1382712"/>
            <a:ext cx="6803342" cy="240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347012" y="3933055"/>
            <a:ext cx="6858033" cy="243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4"/>
          <p:cNvSpPr txBox="1">
            <a:spLocks noChangeArrowheads="1"/>
          </p:cNvSpPr>
          <p:nvPr/>
        </p:nvSpPr>
        <p:spPr bwMode="auto">
          <a:xfrm>
            <a:off x="0" y="3500438"/>
            <a:ext cx="546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Резиновый ремень, 33 мм </a:t>
            </a:r>
          </a:p>
        </p:txBody>
      </p:sp>
      <p:pic>
        <p:nvPicPr>
          <p:cNvPr id="102403" name="Picture 4" descr="Увеличить">
            <a:hlinkClick r:id="rId2" tooltip="Резиновый ремень, 33 мм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00063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Прямоугольник 3"/>
          <p:cNvSpPr>
            <a:spLocks noChangeArrowheads="1"/>
          </p:cNvSpPr>
          <p:nvPr/>
        </p:nvSpPr>
        <p:spPr bwMode="auto">
          <a:xfrm>
            <a:off x="3071813" y="285750"/>
            <a:ext cx="4291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Ремённая передача</a:t>
            </a:r>
            <a:r>
              <a:rPr lang="ru-RU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05" name="TextBox 4"/>
          <p:cNvSpPr txBox="1">
            <a:spLocks noChangeArrowheads="1"/>
          </p:cNvSpPr>
          <p:nvPr/>
        </p:nvSpPr>
        <p:spPr bwMode="auto">
          <a:xfrm>
            <a:off x="5727700" y="3429000"/>
            <a:ext cx="341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Средний шкиф</a:t>
            </a:r>
          </a:p>
        </p:txBody>
      </p:sp>
      <p:pic>
        <p:nvPicPr>
          <p:cNvPr id="102406" name="Picture 2" descr="Увеличить">
            <a:hlinkClick r:id="rId4" tooltip="Средний шкив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857250"/>
            <a:ext cx="23876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Рисунок 6" descr="220px-Keilriemen-V-Bel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4143375"/>
            <a:ext cx="26574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88582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Ремённая передача</a:t>
            </a:r>
            <a:r>
              <a:rPr lang="ru-RU" sz="2000"/>
              <a:t> — это передача механической энергии при помощи гибкого элемента (</a:t>
            </a:r>
            <a:r>
              <a:rPr lang="ru-RU" sz="2000" i="1"/>
              <a:t>ремня</a:t>
            </a:r>
            <a:r>
              <a:rPr lang="ru-RU" sz="2000"/>
              <a:t>) за счёт </a:t>
            </a:r>
            <a:r>
              <a:rPr lang="ru-RU" sz="2000" i="1"/>
              <a:t>сил трения</a:t>
            </a:r>
            <a:r>
              <a:rPr lang="ru-RU" sz="2000"/>
              <a:t> или </a:t>
            </a:r>
            <a:r>
              <a:rPr lang="ru-RU" sz="2000" i="1"/>
              <a:t>сил зацепления</a:t>
            </a:r>
            <a:r>
              <a:rPr lang="ru-RU" sz="2000"/>
              <a:t> (зубчатые ремни). </a:t>
            </a:r>
          </a:p>
          <a:p>
            <a:endParaRPr lang="ru-RU" sz="2000"/>
          </a:p>
          <a:p>
            <a:r>
              <a:rPr lang="ru-RU" sz="2000"/>
              <a:t>Состоит из ведущего и ведомого </a:t>
            </a:r>
            <a:r>
              <a:rPr lang="ru-RU" sz="2000">
                <a:hlinkClick r:id="rId2" action="ppaction://hlinkfile" tooltip="Шкив"/>
              </a:rPr>
              <a:t>шкивов</a:t>
            </a:r>
            <a:r>
              <a:rPr lang="ru-RU" sz="2000"/>
              <a:t> и ремня.</a:t>
            </a:r>
          </a:p>
          <a:p>
            <a:r>
              <a:rPr lang="ru-RU" sz="2000"/>
              <a:t>Недостатки (в сравнении с цепной передачей): </a:t>
            </a:r>
          </a:p>
          <a:p>
            <a:pPr lvl="1"/>
            <a:r>
              <a:rPr lang="ru-RU" sz="2000">
                <a:hlinkClick r:id="rId3" action="ppaction://hlinkfile" tooltip="Скольжение (механика) (страница отсутствует)"/>
              </a:rPr>
              <a:t>скольжение</a:t>
            </a:r>
            <a:r>
              <a:rPr lang="ru-RU" sz="2000"/>
              <a:t> (не относится к зубчатым ремням);</a:t>
            </a:r>
          </a:p>
          <a:p>
            <a:pPr lvl="1"/>
            <a:r>
              <a:rPr lang="ru-RU" sz="2000"/>
              <a:t>малый срок службы.</a:t>
            </a:r>
          </a:p>
          <a:p>
            <a:r>
              <a:rPr lang="ru-RU" sz="2000"/>
              <a:t>Достоинства (в сравнении с цепной передачей): </a:t>
            </a:r>
          </a:p>
          <a:p>
            <a:pPr lvl="1"/>
            <a:r>
              <a:rPr lang="ru-RU" sz="2000"/>
              <a:t>плавность работы;</a:t>
            </a:r>
          </a:p>
          <a:p>
            <a:pPr lvl="1"/>
            <a:r>
              <a:rPr lang="ru-RU" sz="2000"/>
              <a:t>бесшумность;</a:t>
            </a:r>
          </a:p>
          <a:p>
            <a:pPr lvl="1"/>
            <a:r>
              <a:rPr lang="ru-RU" sz="2000"/>
              <a:t>компенсация перегрузок (за счет проскальзывания);</a:t>
            </a:r>
          </a:p>
          <a:p>
            <a:pPr lvl="1"/>
            <a:r>
              <a:rPr lang="ru-RU" sz="2000"/>
              <a:t>отсутствие необходимости в смазке;</a:t>
            </a:r>
          </a:p>
          <a:p>
            <a:pPr lvl="1"/>
            <a:r>
              <a:rPr lang="ru-RU" sz="2000"/>
              <a:t>лёгкий монтаж.</a:t>
            </a:r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Прямоугольник 1"/>
          <p:cNvSpPr>
            <a:spLocks noChangeArrowheads="1"/>
          </p:cNvSpPr>
          <p:nvPr/>
        </p:nvSpPr>
        <p:spPr bwMode="auto">
          <a:xfrm>
            <a:off x="0" y="428625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Двигатели внутреннего сгорания имеют слишком большие обороты и слишком низкий вращающий момент для того, чтобы быть эффективными. Если двигатель присоединен напрямую к колесам, автомобиль едва ли уйдет куда-нибудь или вам понадобится использовать колеса размером с монету. </a:t>
            </a:r>
          </a:p>
          <a:p>
            <a:endParaRPr lang="ru-RU" sz="2000"/>
          </a:p>
          <a:p>
            <a:r>
              <a:rPr lang="ru-RU" sz="2000" b="1"/>
              <a:t>ПЕРЕДАТОЧНОЕ ОТНОШЕНИЕ  = </a:t>
            </a:r>
            <a:endParaRPr lang="ru-RU" sz="2000"/>
          </a:p>
        </p:txBody>
      </p:sp>
      <p:sp>
        <p:nvSpPr>
          <p:cNvPr id="104451" name="Прямоугольник 2"/>
          <p:cNvSpPr>
            <a:spLocks noChangeArrowheads="1"/>
          </p:cNvSpPr>
          <p:nvPr/>
        </p:nvSpPr>
        <p:spPr bwMode="auto">
          <a:xfrm>
            <a:off x="357188" y="2786063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отношению диаметра большого шкива к диаметру меньшего в </a:t>
            </a:r>
            <a:r>
              <a:rPr lang="ru-RU" sz="2400">
                <a:hlinkClick r:id="rId2" action="ppaction://hlinkfile" tooltip="Ременная передача"/>
              </a:rPr>
              <a:t>ремённой</a:t>
            </a:r>
            <a:r>
              <a:rPr lang="ru-RU" sz="2400"/>
              <a:t> </a:t>
            </a:r>
            <a:r>
              <a:rPr lang="ru-RU" sz="2400">
                <a:hlinkClick r:id="rId3" action="ppaction://hlinkfile" tooltip="Фрикционная передача"/>
              </a:rPr>
              <a:t> передаче</a:t>
            </a:r>
            <a:r>
              <a:rPr lang="ru-RU" sz="2400"/>
              <a:t>. </a:t>
            </a:r>
          </a:p>
        </p:txBody>
      </p:sp>
      <p:sp>
        <p:nvSpPr>
          <p:cNvPr id="104452" name="Прямоугольник 3"/>
          <p:cNvSpPr>
            <a:spLocks noChangeArrowheads="1"/>
          </p:cNvSpPr>
          <p:nvPr/>
        </p:nvSpPr>
        <p:spPr bwMode="auto">
          <a:xfrm>
            <a:off x="428625" y="4572000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Механизмы с </a:t>
            </a:r>
            <a:r>
              <a:rPr lang="ru-RU" sz="2400" i="1"/>
              <a:t>передаточным отношением</a:t>
            </a:r>
            <a:r>
              <a:rPr lang="ru-RU" sz="2400"/>
              <a:t> больше единицы — </a:t>
            </a:r>
            <a:r>
              <a:rPr lang="ru-RU" sz="2400">
                <a:hlinkClick r:id="rId4" action="ppaction://hlinkfile" tooltip="Механический редуктор"/>
              </a:rPr>
              <a:t>редукторы</a:t>
            </a:r>
            <a:r>
              <a:rPr lang="ru-RU" sz="2400"/>
              <a:t> (понижающие редукторы), меньше единицы — </a:t>
            </a:r>
            <a:r>
              <a:rPr lang="ru-RU" sz="2400">
                <a:hlinkClick r:id="rId5" action="ppaction://hlinkfile" tooltip="Мультипликатор"/>
              </a:rPr>
              <a:t>мультипликаторы</a:t>
            </a:r>
            <a:r>
              <a:rPr lang="ru-RU" sz="2400"/>
              <a:t> (повышающие редукторы).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549022" y="4581128"/>
            <a:ext cx="6313196" cy="179115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Электронные компоненты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28810" y="3537646"/>
            <a:ext cx="5017530" cy="172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36041" y="1370438"/>
            <a:ext cx="4426899" cy="1914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4636455" y="2204864"/>
            <a:ext cx="4426899" cy="1217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Цепная передача</a:t>
            </a:r>
          </a:p>
        </p:txBody>
      </p:sp>
      <p:pic>
        <p:nvPicPr>
          <p:cNvPr id="434" name="Shape 43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298575" y="1628775"/>
            <a:ext cx="654685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590675" y="3573462"/>
            <a:ext cx="59626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4525962"/>
          </a:xfrm>
        </p:spPr>
        <p:txBody>
          <a:bodyPr/>
          <a:lstStyle/>
          <a:p>
            <a:r>
              <a:rPr lang="ru-RU" sz="2000" b="1" smtClean="0"/>
              <a:t>Цепная передача</a:t>
            </a:r>
            <a:r>
              <a:rPr lang="ru-RU" sz="2000" smtClean="0"/>
              <a:t> — это передача механической энергии при помощи гибкого элемента (</a:t>
            </a:r>
            <a:r>
              <a:rPr lang="ru-RU" sz="2000" i="1" smtClean="0"/>
              <a:t>цепи</a:t>
            </a:r>
            <a:r>
              <a:rPr lang="ru-RU" sz="2000" smtClean="0"/>
              <a:t>) за счёт сил зацепления. </a:t>
            </a:r>
          </a:p>
          <a:p>
            <a:r>
              <a:rPr lang="ru-RU" sz="2000" smtClean="0"/>
              <a:t>Состоит из ведущей и ведомой звездочки и цепи. Цепь состоит из подвижных звеньев.</a:t>
            </a:r>
          </a:p>
        </p:txBody>
      </p:sp>
      <p:pic>
        <p:nvPicPr>
          <p:cNvPr id="100355" name="Picture 2" descr="http://upload.wikimedia.org/wikipedia/commons/thumb/8/88/Kettenvergleich.jpg/220px-Kettenverglei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143250"/>
            <a:ext cx="40036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Рисунок 4" descr="Chai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714625"/>
            <a:ext cx="371475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Прямоугольник 6"/>
          <p:cNvSpPr>
            <a:spLocks noChangeArrowheads="1"/>
          </p:cNvSpPr>
          <p:nvPr/>
        </p:nvSpPr>
        <p:spPr bwMode="auto">
          <a:xfrm>
            <a:off x="2571750" y="357188"/>
            <a:ext cx="3806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Цепная передача</a:t>
            </a:r>
            <a:r>
              <a:rPr lang="ru-RU" sz="32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Примеры: мотоциклетная и велосипедная цепь.</a:t>
            </a:r>
          </a:p>
          <a:p>
            <a:endParaRPr lang="ru-RU" sz="2000"/>
          </a:p>
          <a:p>
            <a:r>
              <a:rPr lang="ru-RU" sz="2000"/>
              <a:t>Ц. п. универсальны, просты и экономичны. </a:t>
            </a:r>
          </a:p>
          <a:p>
            <a:r>
              <a:rPr lang="ru-RU" sz="2000"/>
              <a:t>Достоинства: </a:t>
            </a:r>
          </a:p>
          <a:p>
            <a:r>
              <a:rPr lang="ru-RU" sz="2000"/>
              <a:t>отсутствие проскальзывания и отсутствие предварительного натяжения; работают при высоких и низких температурах; </a:t>
            </a:r>
          </a:p>
          <a:p>
            <a:r>
              <a:rPr lang="ru-RU" sz="2000"/>
              <a:t>возможность передачи движения одной цепью нескольким звездочкам;</a:t>
            </a:r>
          </a:p>
          <a:p>
            <a:r>
              <a:rPr lang="ru-RU" sz="2000"/>
              <a:t>возможность передачи вращательного движения на большие расстояния (до 7 м);</a:t>
            </a:r>
          </a:p>
          <a:p>
            <a:r>
              <a:rPr lang="ru-RU" sz="2000"/>
              <a:t>сравнительно высокий КПД (&gt;&gt; 0,9 ÷ 0,98);</a:t>
            </a:r>
          </a:p>
          <a:p>
            <a:r>
              <a:rPr lang="ru-RU" sz="2000"/>
              <a:t>возможность легкой замены цепи.</a:t>
            </a:r>
          </a:p>
          <a:p>
            <a:endParaRPr lang="ru-RU" sz="2000"/>
          </a:p>
          <a:p>
            <a:r>
              <a:rPr lang="ru-RU" sz="2000"/>
              <a:t>Недостатки:</a:t>
            </a:r>
          </a:p>
          <a:p>
            <a:r>
              <a:rPr lang="ru-RU" sz="2000"/>
              <a:t>растяжение цепи со временем;</a:t>
            </a:r>
          </a:p>
          <a:p>
            <a:r>
              <a:rPr lang="ru-RU" sz="2000"/>
              <a:t>сравнительно высокая стоимость цепей;</a:t>
            </a:r>
          </a:p>
          <a:p>
            <a:r>
              <a:rPr lang="ru-RU" sz="2000"/>
              <a:t>сложность подвода смазочного материала к шарнирам цепи;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Источники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467545" y="1447800"/>
            <a:ext cx="821925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А. </a:t>
            </a:r>
            <a:r>
              <a:rPr lang="ru-RU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Бедфорд</a:t>
            </a:r>
            <a:r>
              <a:rPr lang="ru-RU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Секретная инструкция LEGO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С.А. Филиппов. Введение в робототехнику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Isogawa</a:t>
            </a:r>
            <a:r>
              <a:rPr lang="ru-RU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Yoshihito</a:t>
            </a:r>
            <a:r>
              <a:rPr lang="ru-RU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Tora</a:t>
            </a:r>
            <a:r>
              <a:rPr lang="ru-RU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6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ru-RU" sz="2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6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</a:t>
            </a:r>
            <a:endParaRPr lang="ru-RU" sz="26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51923"/>
              <a:buFont typeface="Arial"/>
              <a:buChar char="●"/>
            </a:pPr>
            <a:r>
              <a:rPr lang="ru-RU" sz="26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Кагапов</a:t>
            </a:r>
            <a:r>
              <a:rPr lang="ru-RU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Р.Р. Методические разработки к курсу «Основы образовательной робототехники»</a:t>
            </a:r>
            <a:endParaRPr lang="ru-RU"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377065" y="5162464"/>
            <a:ext cx="2118919" cy="55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Конструкционные элементы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94319" y="1434158"/>
            <a:ext cx="2159543" cy="496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353864" y="1427405"/>
            <a:ext cx="2034516" cy="359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4395414" y="2564903"/>
            <a:ext cx="2242691" cy="234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4513407" y="1417637"/>
            <a:ext cx="2242691" cy="52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6688760" y="1458208"/>
            <a:ext cx="2034516" cy="3532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6557954" y="5024017"/>
            <a:ext cx="2340494" cy="16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4569746" y="4909732"/>
            <a:ext cx="1656184" cy="16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4558619" y="2042131"/>
            <a:ext cx="1823972" cy="3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Соединительные  элементы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947255" y="1435254"/>
            <a:ext cx="6696743" cy="526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Детали механизмов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39552" y="1052736"/>
            <a:ext cx="8136903" cy="532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Специальные элементы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331640" y="1556791"/>
            <a:ext cx="6446976" cy="4709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8477</TotalTime>
  <Words>1048</Words>
  <Application>Microsoft Office PowerPoint</Application>
  <PresentationFormat>Экран (4:3)</PresentationFormat>
  <Paragraphs>240</Paragraphs>
  <Slides>53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Методические материалы к программе «Основы Робототехники» Тема: Знакомство с деталями и видами передач.</vt:lpstr>
      <vt:lpstr>Слайд 2</vt:lpstr>
      <vt:lpstr>Знакомство с элементами конструктора LEGO Mindstorms </vt:lpstr>
      <vt:lpstr>Классификация деталей</vt:lpstr>
      <vt:lpstr>Электронные компоненты</vt:lpstr>
      <vt:lpstr>Конструкционные элементы</vt:lpstr>
      <vt:lpstr>Соединительные  элементы</vt:lpstr>
      <vt:lpstr>Детали механизмов</vt:lpstr>
      <vt:lpstr>Специальные элементы</vt:lpstr>
      <vt:lpstr>Названия деталей LEGO</vt:lpstr>
      <vt:lpstr>Понятие «Модуль»</vt:lpstr>
      <vt:lpstr>Слайд 12</vt:lpstr>
      <vt:lpstr>Слайд 13</vt:lpstr>
      <vt:lpstr>Кирпич и пластины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Задание</vt:lpstr>
      <vt:lpstr>Отличие штифтов</vt:lpstr>
      <vt:lpstr>Слайд 34</vt:lpstr>
      <vt:lpstr>Механические передачи</vt:lpstr>
      <vt:lpstr>Зубчатая передача</vt:lpstr>
      <vt:lpstr>Слайд 37</vt:lpstr>
      <vt:lpstr>Слайд 38</vt:lpstr>
      <vt:lpstr>Слайд 39</vt:lpstr>
      <vt:lpstr>Золотое правило механики</vt:lpstr>
      <vt:lpstr>Реечная передача</vt:lpstr>
      <vt:lpstr>Червячная передача</vt:lpstr>
      <vt:lpstr>Слайд 43</vt:lpstr>
      <vt:lpstr>Слайд 44</vt:lpstr>
      <vt:lpstr>Слайд 45</vt:lpstr>
      <vt:lpstr>Ремённая передача</vt:lpstr>
      <vt:lpstr>Слайд 47</vt:lpstr>
      <vt:lpstr>Слайд 48</vt:lpstr>
      <vt:lpstr>Слайд 49</vt:lpstr>
      <vt:lpstr>Цепная передача</vt:lpstr>
      <vt:lpstr>Слайд 51</vt:lpstr>
      <vt:lpstr>Слайд 52</vt:lpstr>
      <vt:lpstr>Источники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</dc:title>
  <dc:creator>Valued Acer Customer</dc:creator>
  <cp:lastModifiedBy>Люба</cp:lastModifiedBy>
  <cp:revision>153</cp:revision>
  <dcterms:created xsi:type="dcterms:W3CDTF">2011-09-14T12:48:03Z</dcterms:created>
  <dcterms:modified xsi:type="dcterms:W3CDTF">2016-02-15T13:29:50Z</dcterms:modified>
</cp:coreProperties>
</file>